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68" r:id="rId2"/>
    <p:sldId id="336" r:id="rId3"/>
    <p:sldId id="325" r:id="rId4"/>
    <p:sldId id="326" r:id="rId5"/>
    <p:sldId id="359" r:id="rId6"/>
    <p:sldId id="328" r:id="rId7"/>
    <p:sldId id="327" r:id="rId8"/>
    <p:sldId id="330" r:id="rId9"/>
    <p:sldId id="329" r:id="rId10"/>
    <p:sldId id="331" r:id="rId11"/>
    <p:sldId id="332" r:id="rId12"/>
    <p:sldId id="334" r:id="rId13"/>
    <p:sldId id="335" r:id="rId14"/>
    <p:sldId id="365" r:id="rId15"/>
    <p:sldId id="337" r:id="rId16"/>
    <p:sldId id="364" r:id="rId17"/>
    <p:sldId id="357" r:id="rId18"/>
    <p:sldId id="339" r:id="rId19"/>
    <p:sldId id="338" r:id="rId20"/>
    <p:sldId id="347" r:id="rId21"/>
    <p:sldId id="340" r:id="rId22"/>
    <p:sldId id="368" r:id="rId23"/>
    <p:sldId id="348" r:id="rId24"/>
    <p:sldId id="349" r:id="rId25"/>
    <p:sldId id="346" r:id="rId26"/>
    <p:sldId id="360" r:id="rId27"/>
    <p:sldId id="344" r:id="rId28"/>
    <p:sldId id="350" r:id="rId29"/>
    <p:sldId id="351" r:id="rId30"/>
    <p:sldId id="345" r:id="rId31"/>
    <p:sldId id="353" r:id="rId32"/>
    <p:sldId id="361" r:id="rId33"/>
    <p:sldId id="352" r:id="rId34"/>
    <p:sldId id="366" r:id="rId35"/>
    <p:sldId id="363" r:id="rId36"/>
    <p:sldId id="367" r:id="rId37"/>
    <p:sldId id="294" r:id="rId38"/>
    <p:sldId id="271" r:id="rId39"/>
    <p:sldId id="356" r:id="rId40"/>
    <p:sldId id="362" r:id="rId41"/>
    <p:sldId id="269" r:id="rId42"/>
    <p:sldId id="265" r:id="rId43"/>
    <p:sldId id="266" r:id="rId44"/>
    <p:sldId id="267" r:id="rId45"/>
    <p:sldId id="370" r:id="rId46"/>
    <p:sldId id="369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55" r:id="rId56"/>
    <p:sldId id="323" r:id="rId57"/>
    <p:sldId id="354" r:id="rId58"/>
    <p:sldId id="281" r:id="rId59"/>
    <p:sldId id="282" r:id="rId60"/>
    <p:sldId id="380" r:id="rId61"/>
    <p:sldId id="379" r:id="rId62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00"/>
    <a:srgbClr val="FF3300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7FDDC-4079-4487-AD52-A1482350A95D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F03B8-F835-453F-97E8-4CFDB4A273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41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D223B-C2AC-4863-9446-0DF500706C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195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273B5-EF74-4970-8052-85EB698E03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604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FF1DE-D815-4FF6-AF57-BF14A52382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183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73F75-1F1E-4B30-88DB-00262D71601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416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4917A-EB6B-46BC-AF73-E4C712A03C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446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5F3F7-51D3-48B3-9374-B416E4BEB1E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220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606C6-BBDF-45D2-AF6C-32473BBEB6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463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3E383-E692-48A3-89CD-3884CC4CA4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241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4442-B28F-4040-9F7B-1DC7D652A6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866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88E0-336F-4238-A7C2-A2EAD2C7CBE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768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4A7FE-7B43-45BE-94B9-F2A6D21CD46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0155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02EBD3C-FDE7-428A-B7FC-1D1E54966F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10363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8000" dirty="0">
                <a:solidFill>
                  <a:schemeClr val="bg1"/>
                </a:solidFill>
              </a:rPr>
              <a:t>Astronomie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fr-FR" altLang="fr-FR" sz="4000" dirty="0"/>
          </a:p>
        </p:txBody>
      </p:sp>
      <p:sp>
        <p:nvSpPr>
          <p:cNvPr id="2" name="ZoneTexte 1"/>
          <p:cNvSpPr txBox="1"/>
          <p:nvPr/>
        </p:nvSpPr>
        <p:spPr>
          <a:xfrm>
            <a:off x="457200" y="3048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rgbClr val="FF0000"/>
                </a:solidFill>
              </a:rPr>
              <a:t>PF-C1-La Terre dans notre galaxie</a:t>
            </a:r>
          </a:p>
        </p:txBody>
      </p:sp>
      <p:pic>
        <p:nvPicPr>
          <p:cNvPr id="1026" name="Picture 2" descr="Quelles sont les huit planètes du Système solaire ?">
            <a:extLst>
              <a:ext uri="{FF2B5EF4-FFF2-40B4-BE49-F238E27FC236}">
                <a16:creationId xmlns:a16="http://schemas.microsoft.com/office/drawing/2014/main" id="{E99280B9-642B-6B7B-59BD-58CC97EE6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4" y="2418642"/>
            <a:ext cx="7696200" cy="433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D4E7-2454-AC60-9B5D-20BEC8EA4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CFFE9A-9490-DDBF-20AB-4B99E6BDE1C5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8176C9-0141-DBBE-D35E-00726440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99EA0C-9DB9-1034-CD80-B578679EC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9C0BA0-3FB9-CDC6-1F08-03400FE7E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88" y="0"/>
            <a:ext cx="8426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24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3D52F-6A37-339A-22CE-D1BB270C8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C85DD-976D-22EC-3885-2251A3F4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3600" y="-105045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00B0F0"/>
                </a:solidFill>
              </a:rPr>
              <a:t>La Terre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8CB265-B79B-2CF1-673C-68D22BB0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" y="891828"/>
            <a:ext cx="8229600" cy="4525963"/>
          </a:xfrm>
        </p:spPr>
        <p:txBody>
          <a:bodyPr/>
          <a:lstStyle/>
          <a:p>
            <a:r>
              <a:rPr lang="fr-FR" sz="2400" u="sng" dirty="0"/>
              <a:t>Températures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FF0000"/>
                </a:solidFill>
              </a:rPr>
              <a:t>56,7 °C max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B050"/>
                </a:solidFill>
              </a:rPr>
              <a:t>15°C moyenne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70C0"/>
                </a:solidFill>
              </a:rPr>
              <a:t>-92°C min</a:t>
            </a:r>
          </a:p>
          <a:p>
            <a:endParaRPr lang="fr-FR" sz="2400" u="sng" dirty="0"/>
          </a:p>
          <a:p>
            <a:r>
              <a:rPr lang="fr-FR" sz="2400" u="sng" dirty="0"/>
              <a:t>Atmosphère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Composition :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600" dirty="0"/>
              <a:t>78%  N</a:t>
            </a:r>
            <a:r>
              <a:rPr lang="fr-FR" sz="1600" baseline="-25000" dirty="0"/>
              <a:t>2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600" dirty="0"/>
              <a:t>21 % N</a:t>
            </a:r>
            <a:r>
              <a:rPr lang="fr-FR" sz="1600" baseline="-25000" dirty="0"/>
              <a:t>2</a:t>
            </a:r>
            <a:endParaRPr lang="fr-FR" sz="16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600" dirty="0"/>
              <a:t>1% d’autres gaz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fr-FR" sz="1600" baseline="-25000" dirty="0"/>
          </a:p>
          <a:p>
            <a:endParaRPr lang="fr-FR" sz="2400" u="sng" dirty="0"/>
          </a:p>
          <a:p>
            <a:r>
              <a:rPr lang="fr-FR" sz="2400" u="sng" dirty="0"/>
              <a:t>Surface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Solide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Présence d’eau liquide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Volcans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endParaRPr lang="fr-FR" sz="2400" u="sng" dirty="0"/>
          </a:p>
          <a:p>
            <a:pPr marL="0" indent="0">
              <a:buNone/>
            </a:pPr>
            <a:endParaRPr lang="fr-FR" sz="2400" u="sng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AEC3D1-14E5-CEAF-BFC9-E65C871F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102" y="1600200"/>
            <a:ext cx="3464196" cy="2819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BF1381-C80E-2DAE-6570-9EC7FFCD703E}"/>
              </a:ext>
            </a:extLst>
          </p:cNvPr>
          <p:cNvSpPr txBox="1"/>
          <p:nvPr/>
        </p:nvSpPr>
        <p:spPr>
          <a:xfrm>
            <a:off x="4648200" y="4758258"/>
            <a:ext cx="5638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u="sng" kern="0" dirty="0"/>
              <a:t>• Satellite 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kern="0" dirty="0"/>
              <a:t>1 </a:t>
            </a:r>
            <a:r>
              <a:rPr lang="fr-FR" sz="2000" kern="0" dirty="0">
                <a:sym typeface="Wingdings" panose="05000000000000000000" pitchFamily="2" charset="2"/>
              </a:rPr>
              <a:t></a:t>
            </a:r>
            <a:r>
              <a:rPr lang="fr-FR" sz="2000" kern="0" dirty="0"/>
              <a:t> La lune (rayon : 1737  km) </a:t>
            </a:r>
            <a:endParaRPr lang="fr-FR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83DC78-186F-A5D8-99DF-D7EEE1D4A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452" y="5756449"/>
            <a:ext cx="1103225" cy="10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0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9B4859-185D-CABD-9192-DCEF5E7B3435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02D4D2-F08B-ADE9-EE69-76EAD80F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255DDE-632B-13DC-8E76-E799928CE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7584FC-D918-D9FE-D163-7EDF00ED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72"/>
            <a:ext cx="7491458" cy="68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7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A1FEC-8383-4909-F7C5-9CC3E897F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A345D-9A9A-9964-4C4E-75ECFA24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3600" y="-105045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FF9900"/>
                </a:solidFill>
              </a:rPr>
              <a:t>Mars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2C7E6-0104-54C7-0A46-271FF7F2E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" y="891828"/>
            <a:ext cx="8229600" cy="4525963"/>
          </a:xfrm>
        </p:spPr>
        <p:txBody>
          <a:bodyPr/>
          <a:lstStyle/>
          <a:p>
            <a:r>
              <a:rPr lang="fr-FR" sz="2400" u="sng" dirty="0"/>
              <a:t>Températures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FF0000"/>
                </a:solidFill>
              </a:rPr>
              <a:t>20 °C max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B050"/>
                </a:solidFill>
              </a:rPr>
              <a:t>-63 °C moyenne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70C0"/>
                </a:solidFill>
              </a:rPr>
              <a:t>-143°C min</a:t>
            </a:r>
          </a:p>
          <a:p>
            <a:endParaRPr lang="fr-FR" sz="2400" u="sng" dirty="0"/>
          </a:p>
          <a:p>
            <a:r>
              <a:rPr lang="fr-FR" sz="2400" u="sng" dirty="0"/>
              <a:t>Atmosphère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Composition :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600" dirty="0"/>
              <a:t>78%  N</a:t>
            </a:r>
            <a:r>
              <a:rPr lang="fr-FR" sz="1600" baseline="-25000" dirty="0"/>
              <a:t>2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600" dirty="0"/>
              <a:t>21 % N</a:t>
            </a:r>
            <a:r>
              <a:rPr lang="fr-FR" sz="1600" baseline="-25000" dirty="0"/>
              <a:t>2</a:t>
            </a:r>
            <a:endParaRPr lang="fr-FR" sz="16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600" dirty="0"/>
              <a:t>1% d’autres gaz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fr-FR" sz="1600" baseline="-25000" dirty="0"/>
          </a:p>
          <a:p>
            <a:endParaRPr lang="fr-FR" sz="2400" u="sng" dirty="0"/>
          </a:p>
          <a:p>
            <a:r>
              <a:rPr lang="fr-FR" sz="2400" u="sng" dirty="0"/>
              <a:t>Surface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Solide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Présence d’eau liquide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Volcans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endParaRPr lang="fr-FR" sz="2400" u="sng" dirty="0"/>
          </a:p>
          <a:p>
            <a:endParaRPr lang="fr-FR" sz="2400" u="sng" dirty="0"/>
          </a:p>
          <a:p>
            <a:r>
              <a:rPr lang="fr-FR" sz="2400" u="sng" dirty="0"/>
              <a:t>Sondes spatiales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2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63963B-3372-1DB2-EA9D-6276E2B8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88791"/>
            <a:ext cx="3757658" cy="3429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BBF6A0-72F0-3873-F927-4B5830C2335D}"/>
              </a:ext>
            </a:extLst>
          </p:cNvPr>
          <p:cNvSpPr txBox="1"/>
          <p:nvPr/>
        </p:nvSpPr>
        <p:spPr>
          <a:xfrm>
            <a:off x="5105400" y="5781506"/>
            <a:ext cx="563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u="sng" dirty="0"/>
              <a:t>• Sondes spatiales :</a:t>
            </a:r>
            <a:r>
              <a:rPr lang="fr-FR" sz="2400" dirty="0"/>
              <a:t> 40 </a:t>
            </a:r>
          </a:p>
        </p:txBody>
      </p:sp>
    </p:spTree>
    <p:extLst>
      <p:ext uri="{BB962C8B-B14F-4D97-AF65-F5344CB8AC3E}">
        <p14:creationId xmlns:p14="http://schemas.microsoft.com/office/powerpoint/2010/main" val="3876521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3AB4-8AF7-BA7A-08D9-3410A7D1B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F316E6D3-D550-B4E1-A76D-B734AF793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8435" name="Picture 3" descr="[]">
            <a:extLst>
              <a:ext uri="{FF2B5EF4-FFF2-40B4-BE49-F238E27FC236}">
                <a16:creationId xmlns:a16="http://schemas.microsoft.com/office/drawing/2014/main" id="{F20D11F6-6C31-C724-EDC8-77882AA17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981075"/>
            <a:ext cx="8780462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2F6224D5-8296-36AE-930F-331B61CBC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196975"/>
            <a:ext cx="1079500" cy="3667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Terre</a:t>
            </a:r>
            <a:endParaRPr lang="es-ES" altLang="fr-FR" sz="1800"/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89A39057-6B7E-326D-A372-634583DA9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651500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fr-FR" sz="1800"/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A5FC22F5-2A99-520F-A804-EC833D99B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516563"/>
            <a:ext cx="1008062" cy="36671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Pluton</a:t>
            </a:r>
            <a:endParaRPr lang="es-ES" altLang="fr-FR" sz="1800"/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301768DB-DB18-23CA-4997-FA7FE9B5C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445125"/>
            <a:ext cx="792163" cy="3667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Mars</a:t>
            </a:r>
            <a:endParaRPr lang="es-ES" altLang="fr-FR" sz="1800"/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6BB81A5D-27B2-5FE2-1A43-883A712B9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516563"/>
            <a:ext cx="1152525" cy="36671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Mercure</a:t>
            </a:r>
            <a:endParaRPr lang="es-ES" altLang="fr-FR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0F3D35-D3C7-F26C-31AC-3774AF695B54}"/>
              </a:ext>
            </a:extLst>
          </p:cNvPr>
          <p:cNvSpPr/>
          <p:nvPr/>
        </p:nvSpPr>
        <p:spPr>
          <a:xfrm>
            <a:off x="6172200" y="4572000"/>
            <a:ext cx="1163637" cy="14462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108975"/>
      </p:ext>
    </p:extLst>
  </p:cSld>
  <p:clrMapOvr>
    <a:masterClrMapping/>
  </p:clrMapOvr>
  <p:transition spd="med">
    <p:fade thruBlk="1"/>
    <p:sndAc>
      <p:stSnd loop="1">
        <p:snd r:embed="rId2" name="john barry - the girl with the sun in her hair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26755-3DCA-DE81-6F94-C22AFE2DC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6D75A-BECB-2AD3-4FEF-2DA8AC4F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3-La ceinture d’astéroïdes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B94D01-7CB4-A0C5-2F79-C8EA1EA61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" y="891828"/>
            <a:ext cx="8229600" cy="4525963"/>
          </a:xfrm>
        </p:spPr>
        <p:txBody>
          <a:bodyPr/>
          <a:lstStyle/>
          <a:p>
            <a:endParaRPr lang="fr-FR" sz="2400" u="sng" dirty="0"/>
          </a:p>
          <a:p>
            <a:r>
              <a:rPr lang="fr-FR" sz="2400" u="sng" dirty="0"/>
              <a:t>Composition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Des milliards d’astéroïdes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1planète naines : </a:t>
            </a:r>
            <a:r>
              <a:rPr lang="fr-FR" sz="2000" dirty="0" err="1"/>
              <a:t>Céres</a:t>
            </a:r>
            <a:r>
              <a:rPr lang="fr-FR" sz="2000" dirty="0"/>
              <a:t> 	(rayon : 460 km)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fr-FR" sz="1600" baseline="-25000" dirty="0"/>
          </a:p>
          <a:p>
            <a:endParaRPr lang="fr-FR" sz="2400" u="sng" dirty="0"/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endParaRPr lang="fr-FR" sz="2400" u="sng" dirty="0"/>
          </a:p>
          <a:p>
            <a:endParaRPr lang="fr-FR" sz="2400" u="sng" dirty="0"/>
          </a:p>
        </p:txBody>
      </p:sp>
      <p:pic>
        <p:nvPicPr>
          <p:cNvPr id="11266" name="Picture 2" descr="Image illustrative de l’article Ceinture d'astéroïdes">
            <a:extLst>
              <a:ext uri="{FF2B5EF4-FFF2-40B4-BE49-F238E27FC236}">
                <a16:creationId xmlns:a16="http://schemas.microsoft.com/office/drawing/2014/main" id="{AAFAD098-E106-4E36-5B3C-B6289097D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7" y="2527287"/>
            <a:ext cx="4076082" cy="433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escription de cette image, également commentée ci-après">
            <a:extLst>
              <a:ext uri="{FF2B5EF4-FFF2-40B4-BE49-F238E27FC236}">
                <a16:creationId xmlns:a16="http://schemas.microsoft.com/office/drawing/2014/main" id="{D441114B-CBF1-BE6C-5F23-BB349A7D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7" y="2438400"/>
            <a:ext cx="4231941" cy="423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05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50EA1-6494-E9D7-9786-5F4BE6D17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C2575355-3376-D7F3-D8EF-7B847096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>
            <a:extLst>
              <a:ext uri="{FF2B5EF4-FFF2-40B4-BE49-F238E27FC236}">
                <a16:creationId xmlns:a16="http://schemas.microsoft.com/office/drawing/2014/main" id="{6725726A-B491-5548-52B9-CB80BBC9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295400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4400" dirty="0">
                <a:solidFill>
                  <a:schemeClr val="bg1"/>
                </a:solidFill>
              </a:rPr>
              <a:t>Astéroïdes</a:t>
            </a:r>
          </a:p>
        </p:txBody>
      </p:sp>
    </p:spTree>
    <p:extLst>
      <p:ext uri="{BB962C8B-B14F-4D97-AF65-F5344CB8AC3E}">
        <p14:creationId xmlns:p14="http://schemas.microsoft.com/office/powerpoint/2010/main" val="3563931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FEAF2-D88D-E8F3-8B61-CC38A382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996633"/>
                </a:solidFill>
              </a:rPr>
              <a:t>4-LES PLANETES GEANTES GAZEUSES </a:t>
            </a:r>
          </a:p>
        </p:txBody>
      </p:sp>
    </p:spTree>
    <p:extLst>
      <p:ext uri="{BB962C8B-B14F-4D97-AF65-F5344CB8AC3E}">
        <p14:creationId xmlns:p14="http://schemas.microsoft.com/office/powerpoint/2010/main" val="337947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0038D5-D948-1B23-54B2-4F2F20E1BD26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B7C842-42E5-9D67-8299-49C95F2D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D0DCA7-B1F4-A3D8-0041-CAAE67AD8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763555-945A-108D-295F-A69D07942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104291"/>
            <a:ext cx="7391399" cy="69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42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FB46E-081A-D750-5D00-AF3A2F4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08BB6-DFF2-701D-D446-F429F9ECF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-229049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996633"/>
                </a:solidFill>
              </a:rPr>
              <a:t>Jupiter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D14CE-DA4F-D69A-5E33-6A7A0D434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6" y="618409"/>
            <a:ext cx="8229600" cy="4525963"/>
          </a:xfrm>
        </p:spPr>
        <p:txBody>
          <a:bodyPr/>
          <a:lstStyle/>
          <a:p>
            <a:r>
              <a:rPr lang="fr-FR" sz="2400" u="sng" dirty="0"/>
              <a:t>Type :</a:t>
            </a:r>
            <a:r>
              <a:rPr lang="fr-FR" sz="2400" dirty="0"/>
              <a:t> géante de glace, une boule de gaz et de liquide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400" dirty="0">
                <a:sym typeface="Wingdings" panose="05000000000000000000" pitchFamily="2" charset="2"/>
              </a:rPr>
              <a:t>Pas de surface solide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400" dirty="0">
                <a:sym typeface="Wingdings" panose="05000000000000000000" pitchFamily="2" charset="2"/>
              </a:rPr>
              <a:t>Impossible de se poser dessus</a:t>
            </a:r>
            <a:endParaRPr lang="fr-FR" sz="2400" dirty="0"/>
          </a:p>
          <a:p>
            <a:pPr marL="0" indent="0">
              <a:buNone/>
            </a:pPr>
            <a:endParaRPr lang="fr-FR" sz="2400" u="sng" dirty="0"/>
          </a:p>
          <a:p>
            <a:r>
              <a:rPr lang="fr-FR" sz="2400" u="sng" dirty="0"/>
              <a:t>Températures </a:t>
            </a:r>
            <a:r>
              <a:rPr lang="fr-FR" sz="2400" dirty="0"/>
              <a:t>: -160 °C</a:t>
            </a:r>
          </a:p>
          <a:p>
            <a:pPr marL="0" indent="0">
              <a:buNone/>
            </a:pPr>
            <a:r>
              <a:rPr lang="fr-FR" sz="2400" u="sng" dirty="0"/>
              <a:t> </a:t>
            </a:r>
          </a:p>
          <a:p>
            <a:r>
              <a:rPr lang="fr-FR" sz="2400" u="sng" dirty="0"/>
              <a:t>Composition de l’atmosphère : </a:t>
            </a:r>
            <a:r>
              <a:rPr lang="fr-FR" sz="2000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86%  H</a:t>
            </a:r>
            <a:r>
              <a:rPr lang="fr-FR" sz="1800" baseline="-25000" dirty="0"/>
              <a:t>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13 % 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1% autres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fr-FR" sz="1600" baseline="-25000" dirty="0"/>
          </a:p>
          <a:p>
            <a:r>
              <a:rPr lang="fr-FR" sz="2400" u="sng" dirty="0"/>
              <a:t>Satellites et anneaux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95 satellites connus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3 anneaux </a:t>
            </a:r>
          </a:p>
          <a:p>
            <a:endParaRPr lang="fr-FR" sz="2400" u="sng" dirty="0"/>
          </a:p>
          <a:p>
            <a:r>
              <a:rPr lang="fr-FR" sz="2400" u="sng" dirty="0"/>
              <a:t>Sondes spatiales :</a:t>
            </a:r>
            <a:r>
              <a:rPr lang="fr-FR" sz="2000" dirty="0"/>
              <a:t>  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F7CEA4-BBCD-BDF3-C359-858672B3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975" y="1262606"/>
            <a:ext cx="2364883" cy="22378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19C1C0-E463-267B-2F77-59CCA5A2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085" y="3854063"/>
            <a:ext cx="4182915" cy="24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2ECCAC-AED7-8DDB-EAD3-685E5578D6C8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B4DA12-7965-2BF5-6C2D-FDCC5393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24581"/>
            <a:ext cx="7769942" cy="686438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FEC1BB2-0513-F5C8-C70F-4671ACED468A}"/>
              </a:ext>
            </a:extLst>
          </p:cNvPr>
          <p:cNvSpPr txBox="1">
            <a:spLocks/>
          </p:cNvSpPr>
          <p:nvPr/>
        </p:nvSpPr>
        <p:spPr bwMode="auto">
          <a:xfrm>
            <a:off x="379771" y="-34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 kern="0">
                <a:solidFill>
                  <a:srgbClr val="FFC000"/>
                </a:solidFill>
              </a:rPr>
              <a:t>1-LE SOLEIL, NOTRE ETOILE</a:t>
            </a:r>
            <a:endParaRPr lang="fr-FR" b="1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68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DA9D6F-A212-EE1A-1D30-E0BE6A6F5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275" y="228600"/>
            <a:ext cx="4260888" cy="182880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996633"/>
                </a:solidFill>
              </a:rPr>
              <a:t>Grande tâche rouge</a:t>
            </a:r>
          </a:p>
        </p:txBody>
      </p:sp>
      <p:pic>
        <p:nvPicPr>
          <p:cNvPr id="16386" name="Picture 2" descr="undefined">
            <a:extLst>
              <a:ext uri="{FF2B5EF4-FFF2-40B4-BE49-F238E27FC236}">
                <a16:creationId xmlns:a16="http://schemas.microsoft.com/office/drawing/2014/main" id="{15C9F866-C2BC-2D42-AA5E-D1C74A76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413"/>
            <a:ext cx="9144000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undefined">
            <a:extLst>
              <a:ext uri="{FF2B5EF4-FFF2-40B4-BE49-F238E27FC236}">
                <a16:creationId xmlns:a16="http://schemas.microsoft.com/office/drawing/2014/main" id="{51CE72BB-FB91-CFED-F5C2-3320C28C9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5"/>
            <a:ext cx="42608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227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333BA-C5D6-286D-E6DD-0D8A688B2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1C256F-C721-22F6-F7C3-A53157B08D2D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57E13D-FDF7-6BD8-B30A-C1BF944E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E48ACB-5053-6AB8-7451-85286AEC8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123ACC-F8ED-0781-37C2-0FF333B41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902"/>
            <a:ext cx="9144000" cy="424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6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00F6F9-E32F-67DD-D62E-D8A51BE7D0B4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49583B-693F-FCA2-CD25-36C6E758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DB0494-C092-CCE9-ADBD-B56E51C33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Une vue de Saturne par en dessous, par la sonde Cassini.">
            <a:extLst>
              <a:ext uri="{FF2B5EF4-FFF2-40B4-BE49-F238E27FC236}">
                <a16:creationId xmlns:a16="http://schemas.microsoft.com/office/drawing/2014/main" id="{086A1471-70FA-EB0B-A99B-BE9C1D56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21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AFC0D-C513-8540-BDF5-1BFBF5FE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4D114-DDCB-996A-CA78-DF9C22E0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-229049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996633"/>
                </a:solidFill>
              </a:rPr>
              <a:t>Saturne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71D986-252F-18CE-0AFD-3E6BFA29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" y="891828"/>
            <a:ext cx="8229600" cy="4525963"/>
          </a:xfrm>
        </p:spPr>
        <p:txBody>
          <a:bodyPr/>
          <a:lstStyle/>
          <a:p>
            <a:r>
              <a:rPr lang="fr-FR" sz="2400" u="sng" dirty="0"/>
              <a:t>Type :</a:t>
            </a:r>
            <a:r>
              <a:rPr lang="fr-FR" sz="2400" dirty="0"/>
              <a:t> géante de glace, une boule de gaz et de liquide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400" dirty="0">
                <a:sym typeface="Wingdings" panose="05000000000000000000" pitchFamily="2" charset="2"/>
              </a:rPr>
              <a:t>Pas de surface solide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400" dirty="0">
                <a:sym typeface="Wingdings" panose="05000000000000000000" pitchFamily="2" charset="2"/>
              </a:rPr>
              <a:t>Impossible de se poser dessus</a:t>
            </a:r>
            <a:endParaRPr lang="fr-FR" sz="2400" dirty="0"/>
          </a:p>
          <a:p>
            <a:pPr marL="0" indent="0">
              <a:buNone/>
            </a:pPr>
            <a:endParaRPr lang="fr-FR" sz="2400" u="sng" dirty="0"/>
          </a:p>
          <a:p>
            <a:r>
              <a:rPr lang="fr-FR" sz="2400" u="sng" dirty="0"/>
              <a:t>Températures </a:t>
            </a:r>
            <a:r>
              <a:rPr lang="fr-FR" sz="2400" dirty="0"/>
              <a:t>: -189 °C</a:t>
            </a:r>
          </a:p>
          <a:p>
            <a:pPr marL="0" indent="0">
              <a:buNone/>
            </a:pPr>
            <a:r>
              <a:rPr lang="fr-FR" sz="2400" u="sng" dirty="0"/>
              <a:t> </a:t>
            </a:r>
          </a:p>
          <a:p>
            <a:r>
              <a:rPr lang="fr-FR" sz="2400" u="sng" dirty="0"/>
              <a:t>Composition de l’atmosphère : </a:t>
            </a:r>
            <a:r>
              <a:rPr lang="fr-FR" sz="2000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93%  H</a:t>
            </a:r>
            <a:r>
              <a:rPr lang="fr-FR" sz="1800" baseline="-25000" dirty="0"/>
              <a:t>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5 % 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1% autres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fr-FR" sz="1600" baseline="-25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CB4CB4-4CB1-9443-9659-5C02B7F31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570" y="3962400"/>
            <a:ext cx="6241430" cy="289560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2E74137-CC13-A077-B60E-80D68E9854AD}"/>
              </a:ext>
            </a:extLst>
          </p:cNvPr>
          <p:cNvSpPr txBox="1">
            <a:spLocks/>
          </p:cNvSpPr>
          <p:nvPr/>
        </p:nvSpPr>
        <p:spPr bwMode="auto">
          <a:xfrm>
            <a:off x="5486400" y="116601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None/>
            </a:pPr>
            <a:endParaRPr lang="fr-FR" sz="1600" kern="0" dirty="0"/>
          </a:p>
          <a:p>
            <a:pPr lvl="2">
              <a:buFont typeface="Wingdings" panose="05000000000000000000" pitchFamily="2" charset="2"/>
              <a:buChar char="ü"/>
            </a:pPr>
            <a:endParaRPr lang="fr-FR" sz="1600" kern="0" baseline="-25000" dirty="0"/>
          </a:p>
          <a:p>
            <a:r>
              <a:rPr lang="fr-FR" sz="2400" u="sng" kern="0" dirty="0"/>
              <a:t>Satellites et anneaux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kern="0" dirty="0"/>
              <a:t>273 satellites connus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kern="0" dirty="0"/>
              <a:t>7 anneaux </a:t>
            </a:r>
          </a:p>
          <a:p>
            <a:endParaRPr lang="fr-FR" sz="2400" u="sng" kern="0" dirty="0"/>
          </a:p>
          <a:p>
            <a:r>
              <a:rPr lang="fr-FR" sz="2400" u="sng" kern="0" dirty="0"/>
              <a:t>Sondes spatiales :</a:t>
            </a:r>
            <a:r>
              <a:rPr lang="fr-FR" sz="2000" kern="0" dirty="0"/>
              <a:t>  5</a:t>
            </a:r>
          </a:p>
          <a:p>
            <a:endParaRPr lang="fr-FR" sz="2000" kern="0" dirty="0"/>
          </a:p>
        </p:txBody>
      </p:sp>
    </p:spTree>
    <p:extLst>
      <p:ext uri="{BB962C8B-B14F-4D97-AF65-F5344CB8AC3E}">
        <p14:creationId xmlns:p14="http://schemas.microsoft.com/office/powerpoint/2010/main" val="249425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E5EDB-B6DB-9EFA-8CCF-519BA3279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28ED58-BFED-BA0A-A5CA-B14259DB8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52400"/>
            <a:ext cx="7877763" cy="182880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996633"/>
                </a:solidFill>
              </a:rPr>
              <a:t>Les anneaux de Saturne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B3A8B38-B9B2-ABE3-4A95-8B467953B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515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DB561-3F04-FE76-7D1D-453A097CE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8CFF4-524E-92C1-A57C-0BCCC5A4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-229049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996633"/>
                </a:solidFill>
              </a:rPr>
              <a:t>Jupiter / Saturne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D73861-4B4B-C0CE-915D-812B37343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" y="891828"/>
            <a:ext cx="8229600" cy="4525963"/>
          </a:xfrm>
        </p:spPr>
        <p:txBody>
          <a:bodyPr/>
          <a:lstStyle/>
          <a:p>
            <a:r>
              <a:rPr lang="fr-FR" sz="2400" u="sng" dirty="0"/>
              <a:t>Structure interne :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7F7F26-02A9-733C-5D4C-E48E18F7A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194" y="618908"/>
            <a:ext cx="3523393" cy="33341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F46DD3-CF9A-77EB-8F2C-8ABBB9BA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05" y="1568063"/>
            <a:ext cx="4436867" cy="45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95899D-FE6C-DF44-5530-A2B622868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382" y="4226011"/>
            <a:ext cx="4572000" cy="21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23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B1F20-0D07-0E4A-6EE7-16A710A2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F6CDB-6D42-1771-A3E3-00DC53BD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5-LES PLANETES GEANTES DE GLACE </a:t>
            </a:r>
          </a:p>
        </p:txBody>
      </p:sp>
    </p:spTree>
    <p:extLst>
      <p:ext uri="{BB962C8B-B14F-4D97-AF65-F5344CB8AC3E}">
        <p14:creationId xmlns:p14="http://schemas.microsoft.com/office/powerpoint/2010/main" val="3720203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AA880-738E-5DF5-9739-6DB7B0358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5E6F91-A835-5E1B-1D4B-729B27E506E0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74E7D2-A19B-933C-4541-3669EA06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191000" cy="6454589"/>
          </a:xfrm>
          <a:prstGeom prst="rect">
            <a:avLst/>
          </a:prstGeom>
        </p:spPr>
      </p:pic>
      <p:pic>
        <p:nvPicPr>
          <p:cNvPr id="5122" name="Picture 2" descr="Image illustrative de l’article Uranus (planète)">
            <a:extLst>
              <a:ext uri="{FF2B5EF4-FFF2-40B4-BE49-F238E27FC236}">
                <a16:creationId xmlns:a16="http://schemas.microsoft.com/office/drawing/2014/main" id="{DBCC299A-6942-76EE-E0A8-2B2AA332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29" y="1532489"/>
            <a:ext cx="3701845" cy="3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203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BBC63-3B48-2276-8931-55C163B2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906CD-D486-DEE2-DA10-06FEBF9E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-229049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Uranus</a:t>
            </a:r>
            <a:r>
              <a:rPr lang="fr-FR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C4A8DC-C0B9-EDC1-1468-E27C14CFE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85800"/>
            <a:ext cx="8229600" cy="4525963"/>
          </a:xfrm>
        </p:spPr>
        <p:txBody>
          <a:bodyPr/>
          <a:lstStyle/>
          <a:p>
            <a:r>
              <a:rPr lang="fr-FR" sz="2400" u="sng" dirty="0"/>
              <a:t>Type :</a:t>
            </a:r>
            <a:r>
              <a:rPr lang="fr-FR" sz="2400" dirty="0"/>
              <a:t> géante de glace</a:t>
            </a:r>
          </a:p>
          <a:p>
            <a:pPr marL="0" indent="0">
              <a:buNone/>
            </a:pPr>
            <a:r>
              <a:rPr lang="fr-FR" sz="2400" dirty="0">
                <a:sym typeface="Wingdings" panose="05000000000000000000" pitchFamily="2" charset="2"/>
              </a:rPr>
              <a:t> Pas de surface solide </a:t>
            </a:r>
            <a:endParaRPr lang="fr-FR" sz="2400" dirty="0"/>
          </a:p>
          <a:p>
            <a:pPr marL="0" indent="0">
              <a:buNone/>
            </a:pPr>
            <a:endParaRPr lang="fr-FR" sz="2400" u="sng" dirty="0"/>
          </a:p>
          <a:p>
            <a:r>
              <a:rPr lang="fr-FR" sz="2400" u="sng" dirty="0"/>
              <a:t>Températures </a:t>
            </a:r>
            <a:r>
              <a:rPr lang="fr-FR" sz="2400" dirty="0"/>
              <a:t>: -220 °C</a:t>
            </a:r>
          </a:p>
          <a:p>
            <a:pPr marL="0" indent="0">
              <a:buNone/>
            </a:pPr>
            <a:r>
              <a:rPr lang="fr-FR" sz="2400" u="sng" dirty="0"/>
              <a:t> </a:t>
            </a:r>
          </a:p>
          <a:p>
            <a:r>
              <a:rPr lang="fr-FR" sz="2400" u="sng" dirty="0"/>
              <a:t>Composition de l’</a:t>
            </a:r>
            <a:r>
              <a:rPr lang="fr-FR" sz="2400" u="sng" dirty="0" err="1"/>
              <a:t>atmopshère</a:t>
            </a:r>
            <a:r>
              <a:rPr lang="fr-FR" sz="2400" u="sng" dirty="0"/>
              <a:t> : </a:t>
            </a:r>
            <a:r>
              <a:rPr lang="fr-FR" sz="2000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83%  H</a:t>
            </a:r>
            <a:r>
              <a:rPr lang="fr-FR" sz="1800" baseline="-25000" dirty="0"/>
              <a:t>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15 % 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2,3% CH</a:t>
            </a:r>
            <a:r>
              <a:rPr lang="fr-FR" sz="1600" baseline="-25000" dirty="0"/>
              <a:t>4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autres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fr-FR" sz="1600" baseline="-25000" dirty="0"/>
          </a:p>
          <a:p>
            <a:r>
              <a:rPr lang="fr-FR" sz="2400" u="sng" dirty="0"/>
              <a:t>Satellites et anneaux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28 satellites connus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13 anneaux </a:t>
            </a:r>
          </a:p>
          <a:p>
            <a:endParaRPr lang="fr-FR" sz="2400" u="sng" dirty="0"/>
          </a:p>
          <a:p>
            <a:r>
              <a:rPr lang="fr-FR" sz="2400" u="sng" dirty="0"/>
              <a:t>Sonde spatiale :</a:t>
            </a:r>
            <a:r>
              <a:rPr lang="fr-FR" sz="2000" dirty="0"/>
              <a:t>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DE0965-52F8-9734-BA33-5C2DEA44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153" y="-29497"/>
            <a:ext cx="3562847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1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3838B-545D-4872-44DD-AC66E8BDE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22D49D-ACCE-6F19-D350-80293AD6A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-229049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Uranus / Neptune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8165CA-C015-2093-C340-1E868A72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" y="891828"/>
            <a:ext cx="8229600" cy="4525963"/>
          </a:xfrm>
        </p:spPr>
        <p:txBody>
          <a:bodyPr/>
          <a:lstStyle/>
          <a:p>
            <a:r>
              <a:rPr lang="fr-FR" sz="2400" u="sng" dirty="0"/>
              <a:t>Structure interne :  </a:t>
            </a:r>
          </a:p>
        </p:txBody>
      </p:sp>
      <p:pic>
        <p:nvPicPr>
          <p:cNvPr id="4" name="Picture 2" descr="Uranus en coupe de l'extérieur vers l'intérieur les légendes indiquent : Haute atmosphère, Atmosphère composée de gaz d'hélium, d'hydrogène et de méthane, Manteau composé de glaces d'eau, d’ammoniac et de méthane et Noyau rocheux.">
            <a:extLst>
              <a:ext uri="{FF2B5EF4-FFF2-40B4-BE49-F238E27FC236}">
                <a16:creationId xmlns:a16="http://schemas.microsoft.com/office/drawing/2014/main" id="{5FECE2EE-2624-6A8D-CE5E-6E2745D4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98" y="1690367"/>
            <a:ext cx="4664623" cy="34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85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C54A28-24A5-D9C2-0BBF-509CEA3DE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52400"/>
            <a:ext cx="6096000" cy="1470025"/>
          </a:xfrm>
        </p:spPr>
        <p:txBody>
          <a:bodyPr/>
          <a:lstStyle/>
          <a:p>
            <a:r>
              <a:rPr lang="fr-FR" sz="3500" dirty="0">
                <a:solidFill>
                  <a:srgbClr val="FFC000"/>
                </a:solidFill>
              </a:rPr>
              <a:t>Le Soleil, la seule étoile de notre système solaire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2DEB27-CD82-6A60-B209-DBB96B46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093" y="-24581"/>
            <a:ext cx="2215449" cy="195724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95A887D-FD39-3BA8-6EEA-BFB62DC210F0}"/>
              </a:ext>
            </a:extLst>
          </p:cNvPr>
          <p:cNvSpPr txBox="1">
            <a:spLocks/>
          </p:cNvSpPr>
          <p:nvPr/>
        </p:nvSpPr>
        <p:spPr bwMode="auto">
          <a:xfrm>
            <a:off x="4055623" y="2386727"/>
            <a:ext cx="4537953" cy="378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fr-FR" sz="2200" kern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320D7D3-1417-098D-D7C4-0AA6ED7A4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876" y="2807571"/>
            <a:ext cx="2513666" cy="32765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9D0A34C-CAB6-4DA4-9C20-A6C5A2A5436A}"/>
              </a:ext>
            </a:extLst>
          </p:cNvPr>
          <p:cNvSpPr txBox="1"/>
          <p:nvPr/>
        </p:nvSpPr>
        <p:spPr>
          <a:xfrm>
            <a:off x="6627876" y="210225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La composition en 2025 :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C98D08-175D-7C9A-7672-0366A8F1D2E8}"/>
              </a:ext>
            </a:extLst>
          </p:cNvPr>
          <p:cNvSpPr txBox="1"/>
          <p:nvPr/>
        </p:nvSpPr>
        <p:spPr>
          <a:xfrm>
            <a:off x="228600" y="2234587"/>
            <a:ext cx="609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• Son âge </a:t>
            </a:r>
            <a:r>
              <a:rPr lang="fr-FR" sz="2400" b="1" dirty="0"/>
              <a:t>: 4,6 milliards d’années</a:t>
            </a:r>
          </a:p>
          <a:p>
            <a:endParaRPr lang="fr-FR" sz="2400" b="1" dirty="0"/>
          </a:p>
          <a:p>
            <a:r>
              <a:rPr lang="fr-FR" sz="2400" b="1" u="sng" dirty="0"/>
              <a:t>• Reste à vivre :  </a:t>
            </a:r>
            <a:r>
              <a:rPr lang="fr-FR" sz="2400" b="1" dirty="0"/>
              <a:t>5 000 000 000 d’années</a:t>
            </a:r>
          </a:p>
          <a:p>
            <a:endParaRPr lang="fr-FR" sz="2400" b="1" dirty="0"/>
          </a:p>
          <a:p>
            <a:r>
              <a:rPr lang="fr-FR" sz="2400" b="1" u="sng" dirty="0"/>
              <a:t>• Température à sa surface : </a:t>
            </a:r>
            <a:r>
              <a:rPr lang="fr-FR" sz="2400" b="1" dirty="0"/>
              <a:t>5500 °C</a:t>
            </a:r>
          </a:p>
          <a:p>
            <a:endParaRPr lang="fr-FR" sz="2400" b="1" dirty="0"/>
          </a:p>
          <a:p>
            <a:r>
              <a:rPr lang="fr-FR" sz="2400" b="1" u="sng" dirty="0"/>
              <a:t>• Température au cœur : </a:t>
            </a:r>
            <a:r>
              <a:rPr lang="fr-FR" sz="2400" b="1" dirty="0"/>
              <a:t>15 000 000 °C</a:t>
            </a:r>
          </a:p>
          <a:p>
            <a:endParaRPr lang="fr-FR" sz="2400" b="1" dirty="0"/>
          </a:p>
          <a:p>
            <a:r>
              <a:rPr lang="fr-FR" sz="2400" b="1" u="sng" dirty="0"/>
              <a:t>• Sondes spatiales :</a:t>
            </a:r>
            <a:r>
              <a:rPr lang="fr-FR" sz="2400" b="1" dirty="0"/>
              <a:t> 9</a:t>
            </a:r>
            <a:endParaRPr lang="fr-FR" sz="2400" b="1" u="sng" dirty="0"/>
          </a:p>
          <a:p>
            <a:endParaRPr lang="fr-FR" sz="2400" b="1" dirty="0"/>
          </a:p>
          <a:p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573120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A2BBE-FE2F-6D63-F233-DBB6D5B02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734A48-59DD-5535-7895-1ED50EE1A90E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F7DDF7-C339-CE7B-281C-AA539A29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74F650-8285-A284-1ACE-6686D91CC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0D36FF-0BF3-4E78-49C6-DCC1E42E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147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B3865-070D-DD94-23C8-1616A7A09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AC177-99DD-27B4-3F57-E73557D8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-229049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Neptune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BCBDDF-9DB4-E61A-B03F-59B664E7D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85800"/>
            <a:ext cx="8229600" cy="4525963"/>
          </a:xfrm>
        </p:spPr>
        <p:txBody>
          <a:bodyPr/>
          <a:lstStyle/>
          <a:p>
            <a:r>
              <a:rPr lang="fr-FR" sz="2400" u="sng" dirty="0"/>
              <a:t>Type :</a:t>
            </a:r>
            <a:r>
              <a:rPr lang="fr-FR" sz="2400" dirty="0"/>
              <a:t> géante de glace, une boule de gaz et de liquide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400" dirty="0">
                <a:sym typeface="Wingdings" panose="05000000000000000000" pitchFamily="2" charset="2"/>
              </a:rPr>
              <a:t>Pas de surface solide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400" dirty="0">
                <a:sym typeface="Wingdings" panose="05000000000000000000" pitchFamily="2" charset="2"/>
              </a:rPr>
              <a:t>Impossible de se poser dessus</a:t>
            </a:r>
            <a:endParaRPr lang="fr-FR" sz="2400" dirty="0"/>
          </a:p>
          <a:p>
            <a:pPr marL="0" indent="0">
              <a:buNone/>
            </a:pPr>
            <a:endParaRPr lang="fr-FR" sz="2400" u="sng" dirty="0"/>
          </a:p>
          <a:p>
            <a:r>
              <a:rPr lang="fr-FR" sz="2400" u="sng" dirty="0"/>
              <a:t>Températures </a:t>
            </a:r>
            <a:r>
              <a:rPr lang="fr-FR" sz="2400" dirty="0"/>
              <a:t>: -220 °C</a:t>
            </a:r>
          </a:p>
          <a:p>
            <a:pPr marL="0" indent="0">
              <a:buNone/>
            </a:pPr>
            <a:r>
              <a:rPr lang="fr-FR" sz="2400" u="sng" dirty="0"/>
              <a:t> </a:t>
            </a:r>
          </a:p>
          <a:p>
            <a:r>
              <a:rPr lang="fr-FR" sz="2400" u="sng" dirty="0"/>
              <a:t>Composition de l’</a:t>
            </a:r>
            <a:r>
              <a:rPr lang="fr-FR" sz="2400" u="sng" dirty="0" err="1"/>
              <a:t>atmopshère</a:t>
            </a:r>
            <a:r>
              <a:rPr lang="fr-FR" sz="2400" u="sng" dirty="0"/>
              <a:t> : </a:t>
            </a:r>
            <a:r>
              <a:rPr lang="fr-FR" sz="2000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80%  H</a:t>
            </a:r>
            <a:r>
              <a:rPr lang="fr-FR" sz="1800" baseline="-25000" dirty="0"/>
              <a:t>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19 % He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1 % CH</a:t>
            </a:r>
            <a:r>
              <a:rPr lang="fr-FR" sz="1600" baseline="-25000" dirty="0"/>
              <a:t>4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600" dirty="0"/>
              <a:t>autres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fr-FR" sz="1600" baseline="-25000" dirty="0"/>
          </a:p>
          <a:p>
            <a:r>
              <a:rPr lang="fr-FR" sz="2400" u="sng" dirty="0"/>
              <a:t>Satellites et anneaux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16 satellites connus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5 anneaux </a:t>
            </a:r>
          </a:p>
          <a:p>
            <a:endParaRPr lang="fr-FR" sz="2400" u="sng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56B3D7E-CC41-36C7-8529-2621A01F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646237"/>
            <a:ext cx="4000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15A48BF-2476-7B13-1343-BA1093CE14AB}"/>
              </a:ext>
            </a:extLst>
          </p:cNvPr>
          <p:cNvSpPr txBox="1"/>
          <p:nvPr/>
        </p:nvSpPr>
        <p:spPr>
          <a:xfrm>
            <a:off x="5143500" y="6036730"/>
            <a:ext cx="5373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u="sng" dirty="0"/>
              <a:t>• Sonde spatiale : 1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4135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65BAF-B737-3215-5B39-12CAE961E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319135-95A0-2FF8-F409-35FB46F7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STRUCTURE INTERNE DES GEANTES</a:t>
            </a:r>
          </a:p>
        </p:txBody>
      </p:sp>
    </p:spTree>
    <p:extLst>
      <p:ext uri="{BB962C8B-B14F-4D97-AF65-F5344CB8AC3E}">
        <p14:creationId xmlns:p14="http://schemas.microsoft.com/office/powerpoint/2010/main" val="1742387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2C4870BA-E685-2501-DD0C-72D8B77C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57" y="2667000"/>
            <a:ext cx="709088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3E182A-1257-D73B-B102-B3AB54046EEA}"/>
              </a:ext>
            </a:extLst>
          </p:cNvPr>
          <p:cNvSpPr txBox="1"/>
          <p:nvPr/>
        </p:nvSpPr>
        <p:spPr>
          <a:xfrm>
            <a:off x="228600" y="509831"/>
            <a:ext cx="457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996633"/>
                </a:solidFill>
              </a:rPr>
              <a:t>Planètes géantes gazeuses </a:t>
            </a:r>
          </a:p>
          <a:p>
            <a:r>
              <a:rPr lang="fr-FR" sz="3200" b="1" dirty="0">
                <a:solidFill>
                  <a:srgbClr val="996633"/>
                </a:solidFill>
                <a:sym typeface="Wingdings" panose="05000000000000000000" pitchFamily="2" charset="2"/>
              </a:rPr>
              <a:t> </a:t>
            </a:r>
            <a:r>
              <a:rPr lang="fr-FR" sz="2000" b="1" dirty="0">
                <a:solidFill>
                  <a:srgbClr val="996633"/>
                </a:solidFill>
                <a:sym typeface="Wingdings" panose="05000000000000000000" pitchFamily="2" charset="2"/>
              </a:rPr>
              <a:t>Principalement constitué de dihydrogène H</a:t>
            </a:r>
            <a:r>
              <a:rPr lang="fr-FR" sz="2000" b="1" baseline="-25000" dirty="0">
                <a:solidFill>
                  <a:srgbClr val="996633"/>
                </a:solidFill>
                <a:sym typeface="Wingdings" panose="05000000000000000000" pitchFamily="2" charset="2"/>
              </a:rPr>
              <a:t>2</a:t>
            </a:r>
            <a:endParaRPr lang="fr-FR" sz="2000" b="1" baseline="-25000" dirty="0">
              <a:solidFill>
                <a:srgbClr val="996633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A0EFAD-0FC0-88A0-1C70-0C86A657CF3C}"/>
              </a:ext>
            </a:extLst>
          </p:cNvPr>
          <p:cNvSpPr txBox="1"/>
          <p:nvPr/>
        </p:nvSpPr>
        <p:spPr>
          <a:xfrm>
            <a:off x="4648200" y="230099"/>
            <a:ext cx="457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Planètes géantes de glace</a:t>
            </a:r>
          </a:p>
          <a:p>
            <a:pPr algn="ctr"/>
            <a:endParaRPr lang="fr-FR" sz="3200" b="1" dirty="0">
              <a:solidFill>
                <a:srgbClr val="0070C0"/>
              </a:solidFill>
            </a:endParaRPr>
          </a:p>
          <a:p>
            <a:r>
              <a:rPr lang="fr-FR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 Principalement constitué de méthane CH</a:t>
            </a:r>
            <a:r>
              <a:rPr lang="fr-FR" sz="2000" b="1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4 </a:t>
            </a:r>
            <a:r>
              <a:rPr lang="fr-FR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glacés, d’eau H</a:t>
            </a:r>
            <a:r>
              <a:rPr lang="fr-FR" sz="2000" b="1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r>
              <a:rPr lang="fr-FR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0 et d’ammoniaque NH</a:t>
            </a:r>
            <a:r>
              <a:rPr lang="fr-FR" sz="2000" b="1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3</a:t>
            </a:r>
            <a:endParaRPr lang="fr-FR" sz="2000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25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871DF-B710-74E9-4FCF-029AC624E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>
            <a:extLst>
              <a:ext uri="{FF2B5EF4-FFF2-40B4-BE49-F238E27FC236}">
                <a16:creationId xmlns:a16="http://schemas.microsoft.com/office/drawing/2014/main" id="{4F389B6A-A35C-EBA1-BB5D-9550DA9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9459" name="Picture 2" descr="[]">
            <a:extLst>
              <a:ext uri="{FF2B5EF4-FFF2-40B4-BE49-F238E27FC236}">
                <a16:creationId xmlns:a16="http://schemas.microsoft.com/office/drawing/2014/main" id="{55A04A54-A6F7-CB7F-7805-250CBB5B9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1550"/>
            <a:ext cx="8780462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3">
            <a:extLst>
              <a:ext uri="{FF2B5EF4-FFF2-40B4-BE49-F238E27FC236}">
                <a16:creationId xmlns:a16="http://schemas.microsoft.com/office/drawing/2014/main" id="{D0B4FCF8-032D-CDB8-FABB-1E4C52A01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445125"/>
            <a:ext cx="936625" cy="3667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Tierra</a:t>
            </a:r>
            <a:endParaRPr lang="es-ES" altLang="fr-FR" sz="1800"/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4A145C1D-5FDC-1C59-1216-1E60D7D47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589588"/>
            <a:ext cx="720725" cy="27463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200"/>
              <a:t>Pluton</a:t>
            </a:r>
            <a:endParaRPr lang="es-ES" altLang="fr-FR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C75C8-79E5-CB22-4A95-BA365F838100}"/>
              </a:ext>
            </a:extLst>
          </p:cNvPr>
          <p:cNvSpPr/>
          <p:nvPr/>
        </p:nvSpPr>
        <p:spPr>
          <a:xfrm>
            <a:off x="5867400" y="5589588"/>
            <a:ext cx="1512888" cy="4286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8558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8C4456-D04C-5E41-69B8-B94F73F3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304800"/>
            <a:ext cx="3505200" cy="2011362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6-Au-delà de Neptune, la ceinture de Kuiper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C4BFE2-EF5E-953D-8A25-B661E4A3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3048000"/>
            <a:ext cx="87630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• Zone en forme d’anneau au delà de Neptune 20 fois plus étendue que la ceinture d’astéroïdes. Elle est constituée de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de petits corps (astéroïdes)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de planètes naines (Pluton,…)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comètes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98E9B1-BCEC-81BC-BD0D-30189900C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4247" r="40000" b="43444"/>
          <a:stretch/>
        </p:blipFill>
        <p:spPr bwMode="auto">
          <a:xfrm>
            <a:off x="5427866" y="5591882"/>
            <a:ext cx="1496961" cy="123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3DB9D-996A-7596-2E89-503DCEF65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9006"/>
          <a:stretch/>
        </p:blipFill>
        <p:spPr bwMode="auto">
          <a:xfrm>
            <a:off x="7456868" y="3886200"/>
            <a:ext cx="11649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52BCF3-8A8A-C328-09E0-E72F915BD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801" y="5275007"/>
            <a:ext cx="1757057" cy="15707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26E37A-0496-64BD-186B-0C84365F7F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00" t="505" r="8816" b="69130"/>
          <a:stretch/>
        </p:blipFill>
        <p:spPr>
          <a:xfrm>
            <a:off x="3352800" y="433673"/>
            <a:ext cx="5818239" cy="16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36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452B57DC-BF47-A3C9-F108-DEC6581D4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BFDCAC-E322-6982-0E71-04407CAE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00" t="505" r="8816" b="69130"/>
          <a:stretch/>
        </p:blipFill>
        <p:spPr>
          <a:xfrm>
            <a:off x="86086" y="1828800"/>
            <a:ext cx="9094785" cy="25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7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0877"/>
            <a:ext cx="8147756" cy="59071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5800" y="152401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996633"/>
                </a:solidFill>
              </a:rPr>
              <a:t>Les planètes naines</a:t>
            </a:r>
          </a:p>
        </p:txBody>
      </p:sp>
    </p:spTree>
    <p:extLst>
      <p:ext uri="{BB962C8B-B14F-4D97-AF65-F5344CB8AC3E}">
        <p14:creationId xmlns:p14="http://schemas.microsoft.com/office/powerpoint/2010/main" val="3605534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57200" y="685800"/>
            <a:ext cx="480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4400" b="1" dirty="0">
                <a:solidFill>
                  <a:schemeClr val="bg1"/>
                </a:solidFill>
              </a:rPr>
              <a:t>Les comètes</a:t>
            </a:r>
          </a:p>
        </p:txBody>
      </p:sp>
    </p:spTree>
    <p:extLst>
      <p:ext uri="{BB962C8B-B14F-4D97-AF65-F5344CB8AC3E}">
        <p14:creationId xmlns:p14="http://schemas.microsoft.com/office/powerpoint/2010/main" val="3943699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10380-E941-15BE-919E-F241CFAB2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2B9C3C8-5F7D-0C94-EAB1-C1B70AF02CC8}"/>
              </a:ext>
            </a:extLst>
          </p:cNvPr>
          <p:cNvSpPr txBox="1"/>
          <p:nvPr/>
        </p:nvSpPr>
        <p:spPr>
          <a:xfrm>
            <a:off x="685800" y="152401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Le système plutonien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717463-1F97-197A-4B46-3A2DBA8C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34" y="3733800"/>
            <a:ext cx="3328155" cy="28293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CDE531-6726-A711-962F-6F731A4AE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743888" cy="4664824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7E39A73E-46A1-ADEA-5E2F-23D1151C2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62" y="1187169"/>
            <a:ext cx="4220457" cy="21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810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9B93C8-D2F2-AE61-54AD-98931A80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C000"/>
                </a:solidFill>
              </a:rPr>
              <a:t>Que se passe t-il au cœur du Soleil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6BEDEA-EB9A-1DF2-81D4-B78505B91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43" y="1848481"/>
            <a:ext cx="8229600" cy="4525963"/>
          </a:xfrm>
        </p:spPr>
        <p:txBody>
          <a:bodyPr/>
          <a:lstStyle/>
          <a:p>
            <a:r>
              <a:rPr lang="fr-FR" dirty="0"/>
              <a:t>Des réactions de fusions nucléaire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Production de lumière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Production de particules (vent solaire)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/>
              <a:t> </a:t>
            </a:r>
          </a:p>
        </p:txBody>
      </p:sp>
      <p:pic>
        <p:nvPicPr>
          <p:cNvPr id="2050" name="Picture 2" descr="La fusion nucléaire : état et perspective - Encyclopédie de l'énergie">
            <a:extLst>
              <a:ext uri="{FF2B5EF4-FFF2-40B4-BE49-F238E27FC236}">
                <a16:creationId xmlns:a16="http://schemas.microsoft.com/office/drawing/2014/main" id="{B3E02981-599E-FC6E-4870-F49D5B1A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4538088" cy="23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 SAIS PAS QUOI ?! on X: &quot;Le Soleil envoie un flot de particules appelé vent  solaire. La Terre en est protégée par son champ magnétique, qui le devie.  Mais aux pôles,">
            <a:extLst>
              <a:ext uri="{FF2B5EF4-FFF2-40B4-BE49-F238E27FC236}">
                <a16:creationId xmlns:a16="http://schemas.microsoft.com/office/drawing/2014/main" id="{964FD9CC-FFB0-92C8-09B5-85B445C2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58" y="4478610"/>
            <a:ext cx="4267200" cy="239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76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F53BF-7D16-5186-5636-96FE1CA0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C1B946-FF61-9414-C74F-B47825574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0A1403-272B-3B7D-B43E-300C7ADC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5"/>
          <a:stretch/>
        </p:blipFill>
        <p:spPr>
          <a:xfrm>
            <a:off x="408994" y="274637"/>
            <a:ext cx="8326012" cy="634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9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219200" y="1295400"/>
            <a:ext cx="7010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6000" b="1" dirty="0"/>
              <a:t>7-Tailles relatives des différents astres de notre système solaire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8435" name="Picture 3" descr="[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981075"/>
            <a:ext cx="8780462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692275" y="1196975"/>
            <a:ext cx="1079500" cy="3667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Terre</a:t>
            </a:r>
            <a:endParaRPr lang="es-ES" altLang="fr-FR" sz="180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795963" y="5651500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fr-FR" sz="1800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227763" y="5516563"/>
            <a:ext cx="1008062" cy="36671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Pluton</a:t>
            </a:r>
            <a:endParaRPr lang="es-ES" altLang="fr-FR" sz="1800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835150" y="5445125"/>
            <a:ext cx="792163" cy="3667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Mars</a:t>
            </a:r>
            <a:endParaRPr lang="es-ES" altLang="fr-FR" sz="180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924300" y="5516563"/>
            <a:ext cx="1152525" cy="36671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Mercure</a:t>
            </a:r>
            <a:endParaRPr lang="es-ES" altLang="fr-FR" sz="1800"/>
          </a:p>
        </p:txBody>
      </p:sp>
      <p:sp>
        <p:nvSpPr>
          <p:cNvPr id="2" name="Rectangle 1"/>
          <p:cNvSpPr/>
          <p:nvPr/>
        </p:nvSpPr>
        <p:spPr>
          <a:xfrm>
            <a:off x="6172200" y="4572000"/>
            <a:ext cx="1163637" cy="14462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>
    <p:fade thruBlk="1"/>
    <p:sndAc>
      <p:stSnd loop="1">
        <p:snd r:embed="rId2" name="john barry - the girl with the sun in her hair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9459" name="Picture 2" descr="[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1550"/>
            <a:ext cx="8780462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979613" y="5445125"/>
            <a:ext cx="936625" cy="3667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Tierra</a:t>
            </a:r>
            <a:endParaRPr lang="es-ES" altLang="fr-FR" sz="1800"/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6659563" y="5589588"/>
            <a:ext cx="720725" cy="27463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200"/>
              <a:t>Pluton</a:t>
            </a:r>
            <a:endParaRPr lang="es-ES" altLang="fr-FR" sz="1200"/>
          </a:p>
        </p:txBody>
      </p:sp>
      <p:sp>
        <p:nvSpPr>
          <p:cNvPr id="6" name="Rectangle 5"/>
          <p:cNvSpPr/>
          <p:nvPr/>
        </p:nvSpPr>
        <p:spPr>
          <a:xfrm>
            <a:off x="5867400" y="5589588"/>
            <a:ext cx="1512888" cy="4286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0483" name="Picture 2" descr="[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1550"/>
            <a:ext cx="878046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187450" y="1700213"/>
            <a:ext cx="1008063" cy="36671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/>
              <a:t>Soleil</a:t>
            </a:r>
            <a:endParaRPr lang="es-ES" altLang="fr-FR" sz="1800"/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6877050" y="4868863"/>
            <a:ext cx="647700" cy="304800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400"/>
              <a:t>Terre</a:t>
            </a:r>
            <a:endParaRPr lang="es-ES" altLang="fr-FR" sz="1400"/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6372225" y="5589588"/>
            <a:ext cx="863600" cy="27463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200"/>
              <a:t>Pluton</a:t>
            </a:r>
            <a:endParaRPr lang="es-ES" altLang="fr-FR" sz="1200"/>
          </a:p>
        </p:txBody>
      </p:sp>
      <p:sp>
        <p:nvSpPr>
          <p:cNvPr id="7" name="Rectangle 6"/>
          <p:cNvSpPr/>
          <p:nvPr/>
        </p:nvSpPr>
        <p:spPr>
          <a:xfrm>
            <a:off x="5905500" y="5511800"/>
            <a:ext cx="1485900" cy="50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E4248-26B9-CBDC-2C18-6E35ED30B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9BB6AE86-8544-E6D2-C4C0-8F55F4C05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95400"/>
            <a:ext cx="7010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6000" b="1" dirty="0"/>
              <a:t>8-Les sondes spatiales</a:t>
            </a:r>
          </a:p>
        </p:txBody>
      </p:sp>
    </p:spTree>
    <p:extLst>
      <p:ext uri="{BB962C8B-B14F-4D97-AF65-F5344CB8AC3E}">
        <p14:creationId xmlns:p14="http://schemas.microsoft.com/office/powerpoint/2010/main" val="2221027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F660EC-F57C-1D29-2600-41A005B1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168A1A-2F7E-A94D-6C09-7175F86F1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756AF7-E6DA-E0D5-C318-6E0E58F4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13"/>
            <a:ext cx="9144000" cy="66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28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C38B3-B08D-4173-1DB8-EB6480EE3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7BC1B6-DA2A-124B-3811-ACE56F72C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FD34C2-42A0-3BF1-F3B3-D3AD38332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130"/>
            <a:ext cx="9144000" cy="56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42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3289C-ACEF-F8CB-5492-433D78D6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E4D998-4BAF-DB8F-6B94-C4ADC6250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D67EDE-E476-9210-3D6A-E3F874AF8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47942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319D2E0-6430-7F57-7635-B781263593CE}"/>
              </a:ext>
            </a:extLst>
          </p:cNvPr>
          <p:cNvSpPr txBox="1"/>
          <p:nvPr/>
        </p:nvSpPr>
        <p:spPr>
          <a:xfrm>
            <a:off x="609600" y="5334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Héliosphère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DAD46D-6215-7709-9DBB-20B389259B19}"/>
              </a:ext>
            </a:extLst>
          </p:cNvPr>
          <p:cNvSpPr txBox="1"/>
          <p:nvPr/>
        </p:nvSpPr>
        <p:spPr>
          <a:xfrm>
            <a:off x="5410200" y="5334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Milieu interstellaire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A549EEC-2260-9727-BE41-7EEE45336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0"/>
            <a:ext cx="9144000" cy="68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73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1319B-F6A3-D758-E3FD-B3022095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BCE9BA-CA59-DDA6-E24D-696F7949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E4BB6C-2ECE-8293-6918-5F6AB015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216"/>
            <a:ext cx="914400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8B70B-8EE0-A05A-ACCB-136B7B6C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EA207-B4CE-0255-9A8F-F47D99AA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2-LES PLANETES TELLURIQUES</a:t>
            </a:r>
          </a:p>
        </p:txBody>
      </p:sp>
    </p:spTree>
    <p:extLst>
      <p:ext uri="{BB962C8B-B14F-4D97-AF65-F5344CB8AC3E}">
        <p14:creationId xmlns:p14="http://schemas.microsoft.com/office/powerpoint/2010/main" val="1630407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6B51-DAB3-FBD1-C31F-0150F07F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380B0-257A-B4E9-6C6F-7A25D44BC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9CC0F3B-5849-5292-E0F8-6C02EF2B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95400"/>
            <a:ext cx="7010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6000" b="1" dirty="0"/>
              <a:t>9-Les étoiles les plus proches</a:t>
            </a:r>
          </a:p>
        </p:txBody>
      </p:sp>
    </p:spTree>
    <p:extLst>
      <p:ext uri="{BB962C8B-B14F-4D97-AF65-F5344CB8AC3E}">
        <p14:creationId xmlns:p14="http://schemas.microsoft.com/office/powerpoint/2010/main" val="3938647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85C60-A6A2-BC2E-DC97-9D30DAF2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3A5C6F-1B38-50A0-CAF7-1E883DF91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6E2DD147-1DF2-D86A-1C20-0970B366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633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85C60-A6A2-BC2E-DC97-9D30DAF2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3A5C6F-1B38-50A0-CAF7-1E883DF91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6E2DD147-1DF2-D86A-1C20-0970B366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undefined">
            <a:extLst>
              <a:ext uri="{FF2B5EF4-FFF2-40B4-BE49-F238E27FC236}">
                <a16:creationId xmlns:a16="http://schemas.microsoft.com/office/drawing/2014/main" id="{DF8B3520-E4EE-8AAC-8870-ECD15DAD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682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602E3-1666-CFF8-4555-079FA804D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système binaire dans Star Wars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9AC755-ACB1-7C20-D170-7CEFF3C99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Découverte d'un système à deux soleils, comme Tatooine dans Star Wars">
            <a:extLst>
              <a:ext uri="{FF2B5EF4-FFF2-40B4-BE49-F238E27FC236}">
                <a16:creationId xmlns:a16="http://schemas.microsoft.com/office/drawing/2014/main" id="{E9E4F422-B7A7-B0C4-5794-5E3930434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43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BC441-3D50-4FD0-F81E-20A11D72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1" y="838200"/>
            <a:ext cx="8229600" cy="1143000"/>
          </a:xfrm>
        </p:spPr>
        <p:txBody>
          <a:bodyPr/>
          <a:lstStyle/>
          <a:p>
            <a:pPr algn="l"/>
            <a:r>
              <a:rPr lang="fr-FR" dirty="0"/>
              <a:t>Alpha Centaure C, le système planétaire le plus proche</a:t>
            </a:r>
            <a:br>
              <a:rPr lang="fr-FR" dirty="0"/>
            </a:br>
            <a:r>
              <a:rPr lang="fr-FR" sz="2800" dirty="0"/>
              <a:t>- un système triple</a:t>
            </a:r>
            <a:br>
              <a:rPr lang="fr-FR" sz="2800" dirty="0"/>
            </a:br>
            <a:r>
              <a:rPr lang="fr-FR" sz="2800" dirty="0"/>
              <a:t>-des exoplanètes </a:t>
            </a:r>
          </a:p>
        </p:txBody>
      </p:sp>
      <p:pic>
        <p:nvPicPr>
          <p:cNvPr id="31746" name="Picture 2" descr="Découverte d'une exoplanète proche de la Terre">
            <a:extLst>
              <a:ext uri="{FF2B5EF4-FFF2-40B4-BE49-F238E27FC236}">
                <a16:creationId xmlns:a16="http://schemas.microsoft.com/office/drawing/2014/main" id="{F687B483-30B2-38E4-B9D7-B0BADF6F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666999"/>
            <a:ext cx="7365860" cy="416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558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9FB74-BE30-3EA0-89CB-10426FC8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0488535D-3976-F71C-7F88-72782EEC4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95400"/>
            <a:ext cx="7010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6000" b="1" dirty="0"/>
              <a:t>10-Le Système solaire dans notre galaxie</a:t>
            </a:r>
          </a:p>
        </p:txBody>
      </p:sp>
    </p:spTree>
    <p:extLst>
      <p:ext uri="{BB962C8B-B14F-4D97-AF65-F5344CB8AC3E}">
        <p14:creationId xmlns:p14="http://schemas.microsoft.com/office/powerpoint/2010/main" val="24851219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Schémas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4" y="518760"/>
            <a:ext cx="8706556" cy="4434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658877D-7FE1-D9F2-563F-5B5F862E1DB4}"/>
              </a:ext>
            </a:extLst>
          </p:cNvPr>
          <p:cNvCxnSpPr>
            <a:cxnSpLocks/>
          </p:cNvCxnSpPr>
          <p:nvPr/>
        </p:nvCxnSpPr>
        <p:spPr>
          <a:xfrm flipV="1">
            <a:off x="1828800" y="2743200"/>
            <a:ext cx="685800" cy="2667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A345B73-1094-8EC8-747C-23079632C3B3}"/>
              </a:ext>
            </a:extLst>
          </p:cNvPr>
          <p:cNvSpPr txBox="1"/>
          <p:nvPr/>
        </p:nvSpPr>
        <p:spPr>
          <a:xfrm>
            <a:off x="685800" y="5486400"/>
            <a:ext cx="327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Trou noir central </a:t>
            </a:r>
            <a:r>
              <a:rPr lang="fr-FR" dirty="0" err="1"/>
              <a:t>suspermassif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5541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53801-AE43-3780-9477-801AD5CA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8EA1A6E5-A246-DEA6-2EEB-DA2B98FEA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95400"/>
            <a:ext cx="7010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6000" b="1" dirty="0"/>
              <a:t>11-Tailles relatives des différentes étoiles de notre galaxie</a:t>
            </a:r>
          </a:p>
        </p:txBody>
      </p:sp>
    </p:spTree>
    <p:extLst>
      <p:ext uri="{BB962C8B-B14F-4D97-AF65-F5344CB8AC3E}">
        <p14:creationId xmlns:p14="http://schemas.microsoft.com/office/powerpoint/2010/main" val="320719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[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780462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27088" y="4724400"/>
            <a:ext cx="576262" cy="2746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200"/>
              <a:t>Soleil</a:t>
            </a:r>
            <a:endParaRPr lang="es-ES" altLang="fr-FR" sz="12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619250" y="4868863"/>
            <a:ext cx="649288" cy="3048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400"/>
              <a:t>Sirius</a:t>
            </a:r>
            <a:endParaRPr lang="es-ES" altLang="fr-FR" sz="140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651500" y="5661025"/>
            <a:ext cx="1441450" cy="3667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800">
                <a:solidFill>
                  <a:schemeClr val="bg1"/>
                </a:solidFill>
              </a:rPr>
              <a:t>Arturo</a:t>
            </a:r>
            <a:endParaRPr lang="es-ES" altLang="fr-FR" sz="1800">
              <a:solidFill>
                <a:schemeClr val="bg1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50825" y="5229225"/>
            <a:ext cx="2736850" cy="8239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200">
                <a:solidFill>
                  <a:schemeClr val="bg1"/>
                </a:solidFill>
              </a:rPr>
              <a:t>Jupiter prend 1 pixel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CL" altLang="fr-FR" sz="12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200">
                <a:solidFill>
                  <a:schemeClr val="bg1"/>
                </a:solidFill>
              </a:rPr>
              <a:t>La Terre est invisible à cette échelle</a:t>
            </a:r>
            <a:endParaRPr lang="es-ES" altLang="fr-FR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[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96838"/>
            <a:ext cx="850265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95288" y="6216650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fr-FR" sz="1800">
                <a:solidFill>
                  <a:schemeClr val="bg1"/>
                </a:solidFill>
                <a:cs typeface="Times New Roman" panose="02020603050405020304" pitchFamily="18" charset="0"/>
              </a:rPr>
              <a:t>Antares </a:t>
            </a:r>
            <a:r>
              <a:rPr lang="es-CL" altLang="fr-FR" sz="1800">
                <a:solidFill>
                  <a:schemeClr val="bg1"/>
                </a:solidFill>
                <a:cs typeface="Times New Roman" panose="02020603050405020304" pitchFamily="18" charset="0"/>
              </a:rPr>
              <a:t>est la 15ème étoile pour sa brillance dans notre ciel. Elle se trouve à plus de 1000 années-lumière</a:t>
            </a:r>
            <a:r>
              <a:rPr lang="hr-HR" altLang="fr-FR" sz="180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r>
              <a:rPr lang="hr-HR" altLang="fr-FR" sz="1800">
                <a:solidFill>
                  <a:srgbClr val="8E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547813" y="5445125"/>
            <a:ext cx="1079500" cy="2444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000">
                <a:solidFill>
                  <a:schemeClr val="bg1"/>
                </a:solidFill>
              </a:rPr>
              <a:t>Soleil &lt; 1 pixel</a:t>
            </a:r>
            <a:endParaRPr lang="es-ES" altLang="fr-FR" sz="1000">
              <a:solidFill>
                <a:schemeClr val="bg1"/>
              </a:solidFill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468313" y="5661025"/>
            <a:ext cx="1511300" cy="3968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fr-FR" sz="1000">
                <a:solidFill>
                  <a:schemeClr val="bg1"/>
                </a:solidFill>
              </a:rPr>
              <a:t>Jupiter est invisible à cette échelle</a:t>
            </a:r>
            <a:endParaRPr lang="es-ES" altLang="fr-FR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543543-7C7C-D536-D439-1EEAD3275F1A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D7CD46-EEA8-1D27-2B25-CAFE466F1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56"/>
            <a:ext cx="7391400" cy="68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66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FC71C-5485-F9C3-2AC1-04DFBDC38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1594AED2-8C9E-404D-1BD2-95D2930F5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95400"/>
            <a:ext cx="7010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6000"/>
              <a:t>12-Série </a:t>
            </a:r>
            <a:r>
              <a:rPr lang="fr-FR" altLang="fr-FR" sz="6000" dirty="0"/>
              <a:t>de Bd en lien avec l’Astronomie</a:t>
            </a:r>
          </a:p>
        </p:txBody>
      </p:sp>
    </p:spTree>
    <p:extLst>
      <p:ext uri="{BB962C8B-B14F-4D97-AF65-F5344CB8AC3E}">
        <p14:creationId xmlns:p14="http://schemas.microsoft.com/office/powerpoint/2010/main" val="11909746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32FC9-A43B-A4F4-06B0-5BB6CED1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2C52F10-5587-6516-FB3B-0A25AC8B8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136" y="1"/>
            <a:ext cx="2791864" cy="37338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FE084A-F295-7496-6E9A-2416C943F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" y="0"/>
            <a:ext cx="2800839" cy="37092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A008E5-E56E-D83A-0D5E-F0978C9A8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0"/>
            <a:ext cx="2823739" cy="3733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61DD9A-405B-C6C2-0875-BA3E1D2E8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818867"/>
            <a:ext cx="2167301" cy="30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94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F5184-958D-F5F9-F689-AEEBB203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Mercure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3F3FD5-4341-EBC9-F742-E4B026358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525963"/>
          </a:xfrm>
        </p:spPr>
        <p:txBody>
          <a:bodyPr/>
          <a:lstStyle/>
          <a:p>
            <a:r>
              <a:rPr lang="fr-FR" sz="2400" u="sng" dirty="0"/>
              <a:t>Températures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FF0000"/>
                </a:solidFill>
              </a:rPr>
              <a:t>427 °C le jour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70C0"/>
                </a:solidFill>
              </a:rPr>
              <a:t>-187 °C la nuit</a:t>
            </a:r>
          </a:p>
          <a:p>
            <a:endParaRPr lang="fr-FR" sz="2400" u="sng" dirty="0"/>
          </a:p>
          <a:p>
            <a:r>
              <a:rPr lang="fr-FR" sz="2400" u="sng" dirty="0"/>
              <a:t>Atmosphère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aucune</a:t>
            </a:r>
          </a:p>
          <a:p>
            <a:endParaRPr lang="fr-FR" sz="2400" u="sng" dirty="0"/>
          </a:p>
          <a:p>
            <a:r>
              <a:rPr lang="fr-FR" sz="2400" u="sng" dirty="0"/>
              <a:t>Surface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poussiéreuse comme la Lune</a:t>
            </a:r>
          </a:p>
          <a:p>
            <a:endParaRPr lang="fr-FR" sz="2400" u="sng" dirty="0"/>
          </a:p>
          <a:p>
            <a:endParaRPr lang="fr-FR" sz="2400" u="sng" dirty="0"/>
          </a:p>
          <a:p>
            <a:r>
              <a:rPr lang="fr-FR" sz="2400" u="sng" dirty="0"/>
              <a:t>Sondes spatiales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2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9C508C-79C3-4AFE-7EEB-2A14E9D54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76" y="2057400"/>
            <a:ext cx="3294843" cy="30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1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4B9E0A-7DB9-E144-6E66-6B83C71B4393}"/>
              </a:ext>
            </a:extLst>
          </p:cNvPr>
          <p:cNvSpPr/>
          <p:nvPr/>
        </p:nvSpPr>
        <p:spPr>
          <a:xfrm>
            <a:off x="0" y="0"/>
            <a:ext cx="9144000" cy="68643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49A884-817E-7C32-369B-A130B950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693E8B-D6D5-47A7-33D7-4BD297195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C06FE4-7519-36DC-8AD6-2F554DF71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7676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50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1B592-0E3E-DB0C-57D6-784ED1174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37EE4-B604-65C9-5804-7D088F60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3600" y="-105045"/>
            <a:ext cx="8229600" cy="1143000"/>
          </a:xfrm>
        </p:spPr>
        <p:txBody>
          <a:bodyPr/>
          <a:lstStyle/>
          <a:p>
            <a:r>
              <a:rPr lang="fr-FR" b="1" dirty="0">
                <a:solidFill>
                  <a:srgbClr val="996633"/>
                </a:solidFill>
              </a:rPr>
              <a:t>Vénus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CE3773-397B-86C0-9FA0-8FFFA1EB1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" y="891828"/>
            <a:ext cx="8229600" cy="4525963"/>
          </a:xfrm>
        </p:spPr>
        <p:txBody>
          <a:bodyPr/>
          <a:lstStyle/>
          <a:p>
            <a:r>
              <a:rPr lang="fr-FR" sz="2400" u="sng" dirty="0"/>
              <a:t>Températures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FF0000"/>
                </a:solidFill>
              </a:rPr>
              <a:t>490 °C max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70C0"/>
                </a:solidFill>
              </a:rPr>
              <a:t>446 °C min</a:t>
            </a:r>
          </a:p>
          <a:p>
            <a:endParaRPr lang="fr-FR" sz="2400" u="sng" dirty="0"/>
          </a:p>
          <a:p>
            <a:r>
              <a:rPr lang="fr-FR" sz="2400" u="sng" dirty="0"/>
              <a:t>Atmosphère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Très épaisse </a:t>
            </a:r>
            <a:r>
              <a:rPr lang="fr-FR" sz="2000" dirty="0">
                <a:sym typeface="Wingdings" panose="05000000000000000000" pitchFamily="2" charset="2"/>
              </a:rPr>
              <a:t> difficile d’accès</a:t>
            </a:r>
            <a:endParaRPr lang="fr-F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Pression très élevée : x100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Composition :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600" dirty="0"/>
              <a:t>96,5% CO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600" dirty="0"/>
              <a:t>3,5 % N</a:t>
            </a:r>
            <a:r>
              <a:rPr lang="fr-FR" sz="1600" baseline="-25000" dirty="0"/>
              <a:t>2</a:t>
            </a:r>
          </a:p>
          <a:p>
            <a:endParaRPr lang="fr-FR" sz="2400" u="sng" dirty="0"/>
          </a:p>
          <a:p>
            <a:r>
              <a:rPr lang="fr-FR" sz="2400" u="sng" dirty="0"/>
              <a:t>Surface 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Solide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Présence de volcans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000" dirty="0"/>
          </a:p>
          <a:p>
            <a:endParaRPr lang="fr-FR" sz="2400" u="sng" dirty="0"/>
          </a:p>
          <a:p>
            <a:endParaRPr lang="fr-FR" sz="2400" u="sng" dirty="0"/>
          </a:p>
          <a:p>
            <a:r>
              <a:rPr lang="fr-FR" sz="2400" u="sng" dirty="0"/>
              <a:t>Sondes spatiales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/>
              <a:t>2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47F740-D45C-AF4A-0382-554B9AEC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824" y="0"/>
            <a:ext cx="3993176" cy="3567536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AF861DC-4A9A-7966-BBFD-06AD486F441F}"/>
              </a:ext>
            </a:extLst>
          </p:cNvPr>
          <p:cNvSpPr txBox="1">
            <a:spLocks/>
          </p:cNvSpPr>
          <p:nvPr/>
        </p:nvSpPr>
        <p:spPr bwMode="auto">
          <a:xfrm>
            <a:off x="3352800" y="5029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r-FR" sz="2400" u="sng" kern="0" dirty="0"/>
              <a:t>Sondes spatiales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kern="0" dirty="0"/>
              <a:t>43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kern="0" dirty="0"/>
              <a:t>Deux atterrisseurs</a:t>
            </a:r>
          </a:p>
          <a:p>
            <a:pPr marL="457200" lvl="1" indent="0">
              <a:buNone/>
            </a:pPr>
            <a:r>
              <a:rPr lang="fr-FR" sz="2000" kern="0" dirty="0">
                <a:sym typeface="Wingdings" panose="05000000000000000000" pitchFamily="2" charset="2"/>
              </a:rPr>
              <a:t> survécus 53 min</a:t>
            </a:r>
            <a:endParaRPr lang="fr-FR" sz="2000" kern="0" dirty="0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8D1DEB78-CFFF-96D0-2F17-52A07952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40" y="4724400"/>
            <a:ext cx="2704597" cy="185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275153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746</Words>
  <Application>Microsoft Office PowerPoint</Application>
  <PresentationFormat>Affichage à l'écran (4:3)</PresentationFormat>
  <Paragraphs>236</Paragraphs>
  <Slides>61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6" baseType="lpstr">
      <vt:lpstr>Arial</vt:lpstr>
      <vt:lpstr>Calibri</vt:lpstr>
      <vt:lpstr>Times New Roman</vt:lpstr>
      <vt:lpstr>Wingdings</vt:lpstr>
      <vt:lpstr>Modèle par défaut</vt:lpstr>
      <vt:lpstr>Présentation PowerPoint</vt:lpstr>
      <vt:lpstr>Présentation PowerPoint</vt:lpstr>
      <vt:lpstr>Le Soleil, la seule étoile de notre système solaire</vt:lpstr>
      <vt:lpstr>Que se passe t-il au cœur du Soleil ?</vt:lpstr>
      <vt:lpstr>2-LES PLANETES TELLURIQUES</vt:lpstr>
      <vt:lpstr>Présentation PowerPoint</vt:lpstr>
      <vt:lpstr>Mercure </vt:lpstr>
      <vt:lpstr>Présentation PowerPoint</vt:lpstr>
      <vt:lpstr>Vénus</vt:lpstr>
      <vt:lpstr>Présentation PowerPoint</vt:lpstr>
      <vt:lpstr>La Terre</vt:lpstr>
      <vt:lpstr>Présentation PowerPoint</vt:lpstr>
      <vt:lpstr>Mars</vt:lpstr>
      <vt:lpstr>Présentation PowerPoint</vt:lpstr>
      <vt:lpstr>3-La ceinture d’astéroïdes</vt:lpstr>
      <vt:lpstr>Présentation PowerPoint</vt:lpstr>
      <vt:lpstr>4-LES PLANETES GEANTES GAZEUSES </vt:lpstr>
      <vt:lpstr>Présentation PowerPoint</vt:lpstr>
      <vt:lpstr>Jupiter </vt:lpstr>
      <vt:lpstr>Présentation PowerPoint</vt:lpstr>
      <vt:lpstr>Présentation PowerPoint</vt:lpstr>
      <vt:lpstr>Présentation PowerPoint</vt:lpstr>
      <vt:lpstr>Saturne </vt:lpstr>
      <vt:lpstr>Présentation PowerPoint</vt:lpstr>
      <vt:lpstr>Jupiter / Saturne </vt:lpstr>
      <vt:lpstr>5-LES PLANETES GEANTES DE GLACE </vt:lpstr>
      <vt:lpstr>Présentation PowerPoint</vt:lpstr>
      <vt:lpstr>Uranus </vt:lpstr>
      <vt:lpstr>Uranus / Neptune </vt:lpstr>
      <vt:lpstr>Présentation PowerPoint</vt:lpstr>
      <vt:lpstr>Neptune </vt:lpstr>
      <vt:lpstr>STRUCTURE INTERNE DES GEANTES</vt:lpstr>
      <vt:lpstr>Présentation PowerPoint</vt:lpstr>
      <vt:lpstr>Présentation PowerPoint</vt:lpstr>
      <vt:lpstr>6-Au-delà de Neptune, la ceinture de Kuiper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système binaire dans Star Wars</vt:lpstr>
      <vt:lpstr>Alpha Centaure C, le système planétaire le plus proche - un système triple -des exoplanètes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Terre</dc:creator>
  <cp:lastModifiedBy>xavier bezaud</cp:lastModifiedBy>
  <cp:revision>86</cp:revision>
  <cp:lastPrinted>1601-01-01T00:00:00Z</cp:lastPrinted>
  <dcterms:created xsi:type="dcterms:W3CDTF">2009-09-03T21:55:47Z</dcterms:created>
  <dcterms:modified xsi:type="dcterms:W3CDTF">2025-03-16T17:36:49Z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